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1" r:id="rId3"/>
    <p:sldId id="262" r:id="rId4"/>
    <p:sldId id="258" r:id="rId5"/>
    <p:sldId id="259" r:id="rId6"/>
    <p:sldId id="260" r:id="rId7"/>
    <p:sldId id="264" r:id="rId8"/>
    <p:sldId id="267" r:id="rId9"/>
    <p:sldId id="269" r:id="rId10"/>
    <p:sldId id="265" r:id="rId11"/>
    <p:sldId id="268" r:id="rId12"/>
    <p:sldId id="266" r:id="rId13"/>
    <p:sldId id="257" r:id="rId14"/>
    <p:sldId id="270" r:id="rId15"/>
    <p:sldId id="271" r:id="rId16"/>
    <p:sldId id="272" r:id="rId17"/>
    <p:sldId id="26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4" d="100"/>
          <a:sy n="64" d="100"/>
        </p:scale>
        <p:origin x="-76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6181DB-BFFD-4F45-93DE-D648F45AE7B3}" type="datetimeFigureOut">
              <a:rPr lang="en-US" smtClean="0"/>
              <a:t>25/09/2014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306E80-955F-4D45-8B9E-D51367B770BD}" type="slidenum">
              <a:rPr lang="en-US" smtClean="0"/>
              <a:t>‹#›</a:t>
            </a:fld>
            <a:endParaRPr lang="en-US"/>
          </a:p>
        </p:txBody>
      </p:sp>
    </p:spTree>
    <p:extLst>
      <p:ext uri="{BB962C8B-B14F-4D97-AF65-F5344CB8AC3E}">
        <p14:creationId xmlns:p14="http://schemas.microsoft.com/office/powerpoint/2010/main" val="17571608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Frutiger 55 Roman" charset="0"/>
                <a:ea typeface="ＭＳ Ｐゴシック" charset="0"/>
                <a:cs typeface="Arial" charset="0"/>
              </a:defRPr>
            </a:lvl1pPr>
            <a:lvl2pPr marL="742950" indent="-285750" eaLnBrk="0" hangingPunct="0">
              <a:defRPr>
                <a:solidFill>
                  <a:schemeClr val="tx1"/>
                </a:solidFill>
                <a:latin typeface="Frutiger 55 Roman" charset="0"/>
                <a:ea typeface="Arial" charset="0"/>
                <a:cs typeface="Arial" charset="0"/>
              </a:defRPr>
            </a:lvl2pPr>
            <a:lvl3pPr marL="1143000" indent="-228600" eaLnBrk="0" hangingPunct="0">
              <a:defRPr>
                <a:solidFill>
                  <a:schemeClr val="tx1"/>
                </a:solidFill>
                <a:latin typeface="Frutiger 55 Roman" charset="0"/>
                <a:ea typeface="Arial" charset="0"/>
                <a:cs typeface="Arial" charset="0"/>
              </a:defRPr>
            </a:lvl3pPr>
            <a:lvl4pPr marL="1600200" indent="-228600" eaLnBrk="0" hangingPunct="0">
              <a:defRPr>
                <a:solidFill>
                  <a:schemeClr val="tx1"/>
                </a:solidFill>
                <a:latin typeface="Frutiger 55 Roman" charset="0"/>
                <a:ea typeface="Arial" charset="0"/>
                <a:cs typeface="Arial" charset="0"/>
              </a:defRPr>
            </a:lvl4pPr>
            <a:lvl5pPr marL="2057400" indent="-228600" eaLnBrk="0" hangingPunct="0">
              <a:defRPr>
                <a:solidFill>
                  <a:schemeClr val="tx1"/>
                </a:solidFill>
                <a:latin typeface="Frutiger 55 Roman" charset="0"/>
                <a:ea typeface="Arial" charset="0"/>
                <a:cs typeface="Arial" charset="0"/>
              </a:defRPr>
            </a:lvl5pPr>
            <a:lvl6pPr marL="2514600" indent="-228600" eaLnBrk="0" fontAlgn="base" hangingPunct="0">
              <a:spcBef>
                <a:spcPct val="0"/>
              </a:spcBef>
              <a:spcAft>
                <a:spcPct val="0"/>
              </a:spcAft>
              <a:defRPr>
                <a:solidFill>
                  <a:schemeClr val="tx1"/>
                </a:solidFill>
                <a:latin typeface="Frutiger 55 Roman" charset="0"/>
                <a:ea typeface="Arial" charset="0"/>
                <a:cs typeface="Arial" charset="0"/>
              </a:defRPr>
            </a:lvl6pPr>
            <a:lvl7pPr marL="2971800" indent="-228600" eaLnBrk="0" fontAlgn="base" hangingPunct="0">
              <a:spcBef>
                <a:spcPct val="0"/>
              </a:spcBef>
              <a:spcAft>
                <a:spcPct val="0"/>
              </a:spcAft>
              <a:defRPr>
                <a:solidFill>
                  <a:schemeClr val="tx1"/>
                </a:solidFill>
                <a:latin typeface="Frutiger 55 Roman" charset="0"/>
                <a:ea typeface="Arial" charset="0"/>
                <a:cs typeface="Arial" charset="0"/>
              </a:defRPr>
            </a:lvl7pPr>
            <a:lvl8pPr marL="3429000" indent="-228600" eaLnBrk="0" fontAlgn="base" hangingPunct="0">
              <a:spcBef>
                <a:spcPct val="0"/>
              </a:spcBef>
              <a:spcAft>
                <a:spcPct val="0"/>
              </a:spcAft>
              <a:defRPr>
                <a:solidFill>
                  <a:schemeClr val="tx1"/>
                </a:solidFill>
                <a:latin typeface="Frutiger 55 Roman" charset="0"/>
                <a:ea typeface="Arial" charset="0"/>
                <a:cs typeface="Arial" charset="0"/>
              </a:defRPr>
            </a:lvl8pPr>
            <a:lvl9pPr marL="3886200" indent="-228600" eaLnBrk="0" fontAlgn="base" hangingPunct="0">
              <a:spcBef>
                <a:spcPct val="0"/>
              </a:spcBef>
              <a:spcAft>
                <a:spcPct val="0"/>
              </a:spcAft>
              <a:defRPr>
                <a:solidFill>
                  <a:schemeClr val="tx1"/>
                </a:solidFill>
                <a:latin typeface="Frutiger 55 Roman" charset="0"/>
                <a:ea typeface="Arial" charset="0"/>
                <a:cs typeface="Arial" charset="0"/>
              </a:defRPr>
            </a:lvl9pPr>
          </a:lstStyle>
          <a:p>
            <a:pPr eaLnBrk="1" hangingPunct="1"/>
            <a:fld id="{DE1F872C-F785-B144-B270-4A6B69BD1934}" type="slidenum">
              <a:rPr lang="en-US">
                <a:latin typeface="Arial" charset="0"/>
              </a:rPr>
              <a:pPr eaLnBrk="1" hangingPunct="1"/>
              <a:t>17</a:t>
            </a:fld>
            <a:endParaRPr lang="en-US">
              <a:latin typeface="Arial"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1F522D7B-D645-144E-9304-C1BE2BC4C5D6}" type="datetimeFigureOut">
              <a:rPr lang="en-US" smtClean="0"/>
              <a:t>25/09/2014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BC5FB-28C0-0F42-A36E-2C674CEFBDE5}" type="slidenum">
              <a:rPr lang="en-US" smtClean="0"/>
              <a:t>‹#›</a:t>
            </a:fld>
            <a:endParaRPr lang="en-US"/>
          </a:p>
        </p:txBody>
      </p:sp>
    </p:spTree>
    <p:extLst>
      <p:ext uri="{BB962C8B-B14F-4D97-AF65-F5344CB8AC3E}">
        <p14:creationId xmlns:p14="http://schemas.microsoft.com/office/powerpoint/2010/main" val="1322919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522D7B-D645-144E-9304-C1BE2BC4C5D6}" type="datetimeFigureOut">
              <a:rPr lang="en-US" smtClean="0"/>
              <a:t>25/09/2014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BC5FB-28C0-0F42-A36E-2C674CEFBDE5}" type="slidenum">
              <a:rPr lang="en-US" smtClean="0"/>
              <a:t>‹#›</a:t>
            </a:fld>
            <a:endParaRPr lang="en-US"/>
          </a:p>
        </p:txBody>
      </p:sp>
    </p:spTree>
    <p:extLst>
      <p:ext uri="{BB962C8B-B14F-4D97-AF65-F5344CB8AC3E}">
        <p14:creationId xmlns:p14="http://schemas.microsoft.com/office/powerpoint/2010/main" val="1597643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522D7B-D645-144E-9304-C1BE2BC4C5D6}" type="datetimeFigureOut">
              <a:rPr lang="en-US" smtClean="0"/>
              <a:t>25/09/2014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BC5FB-28C0-0F42-A36E-2C674CEFBDE5}" type="slidenum">
              <a:rPr lang="en-US" smtClean="0"/>
              <a:t>‹#›</a:t>
            </a:fld>
            <a:endParaRPr lang="en-US"/>
          </a:p>
        </p:txBody>
      </p:sp>
    </p:spTree>
    <p:extLst>
      <p:ext uri="{BB962C8B-B14F-4D97-AF65-F5344CB8AC3E}">
        <p14:creationId xmlns:p14="http://schemas.microsoft.com/office/powerpoint/2010/main" val="1876485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F522D7B-D645-144E-9304-C1BE2BC4C5D6}" type="datetimeFigureOut">
              <a:rPr lang="en-US" smtClean="0"/>
              <a:t>25/09/2014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BC5FB-28C0-0F42-A36E-2C674CEFBDE5}" type="slidenum">
              <a:rPr lang="en-US" smtClean="0"/>
              <a:t>‹#›</a:t>
            </a:fld>
            <a:endParaRPr lang="en-US"/>
          </a:p>
        </p:txBody>
      </p:sp>
    </p:spTree>
    <p:extLst>
      <p:ext uri="{BB962C8B-B14F-4D97-AF65-F5344CB8AC3E}">
        <p14:creationId xmlns:p14="http://schemas.microsoft.com/office/powerpoint/2010/main" val="149316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1F522D7B-D645-144E-9304-C1BE2BC4C5D6}" type="datetimeFigureOut">
              <a:rPr lang="en-US" smtClean="0"/>
              <a:t>25/09/2014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BC5FB-28C0-0F42-A36E-2C674CEFBDE5}" type="slidenum">
              <a:rPr lang="en-US" smtClean="0"/>
              <a:t>‹#›</a:t>
            </a:fld>
            <a:endParaRPr lang="en-US"/>
          </a:p>
        </p:txBody>
      </p:sp>
    </p:spTree>
    <p:extLst>
      <p:ext uri="{BB962C8B-B14F-4D97-AF65-F5344CB8AC3E}">
        <p14:creationId xmlns:p14="http://schemas.microsoft.com/office/powerpoint/2010/main" val="212580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1F522D7B-D645-144E-9304-C1BE2BC4C5D6}" type="datetimeFigureOut">
              <a:rPr lang="en-US" smtClean="0"/>
              <a:t>25/09/2014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BC5FB-28C0-0F42-A36E-2C674CEFBDE5}" type="slidenum">
              <a:rPr lang="en-US" smtClean="0"/>
              <a:t>‹#›</a:t>
            </a:fld>
            <a:endParaRPr lang="en-US"/>
          </a:p>
        </p:txBody>
      </p:sp>
    </p:spTree>
    <p:extLst>
      <p:ext uri="{BB962C8B-B14F-4D97-AF65-F5344CB8AC3E}">
        <p14:creationId xmlns:p14="http://schemas.microsoft.com/office/powerpoint/2010/main" val="1029788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1F522D7B-D645-144E-9304-C1BE2BC4C5D6}" type="datetimeFigureOut">
              <a:rPr lang="en-US" smtClean="0"/>
              <a:t>25/09/2014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5BC5FB-28C0-0F42-A36E-2C674CEFBDE5}" type="slidenum">
              <a:rPr lang="en-US" smtClean="0"/>
              <a:t>‹#›</a:t>
            </a:fld>
            <a:endParaRPr lang="en-US"/>
          </a:p>
        </p:txBody>
      </p:sp>
    </p:spTree>
    <p:extLst>
      <p:ext uri="{BB962C8B-B14F-4D97-AF65-F5344CB8AC3E}">
        <p14:creationId xmlns:p14="http://schemas.microsoft.com/office/powerpoint/2010/main" val="3918598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1F522D7B-D645-144E-9304-C1BE2BC4C5D6}" type="datetimeFigureOut">
              <a:rPr lang="en-US" smtClean="0"/>
              <a:t>25/09/2014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5BC5FB-28C0-0F42-A36E-2C674CEFBDE5}" type="slidenum">
              <a:rPr lang="en-US" smtClean="0"/>
              <a:t>‹#›</a:t>
            </a:fld>
            <a:endParaRPr lang="en-US"/>
          </a:p>
        </p:txBody>
      </p:sp>
    </p:spTree>
    <p:extLst>
      <p:ext uri="{BB962C8B-B14F-4D97-AF65-F5344CB8AC3E}">
        <p14:creationId xmlns:p14="http://schemas.microsoft.com/office/powerpoint/2010/main" val="2849702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22D7B-D645-144E-9304-C1BE2BC4C5D6}" type="datetimeFigureOut">
              <a:rPr lang="en-US" smtClean="0"/>
              <a:t>25/09/2014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5BC5FB-28C0-0F42-A36E-2C674CEFBDE5}" type="slidenum">
              <a:rPr lang="en-US" smtClean="0"/>
              <a:t>‹#›</a:t>
            </a:fld>
            <a:endParaRPr lang="en-US"/>
          </a:p>
        </p:txBody>
      </p:sp>
    </p:spTree>
    <p:extLst>
      <p:ext uri="{BB962C8B-B14F-4D97-AF65-F5344CB8AC3E}">
        <p14:creationId xmlns:p14="http://schemas.microsoft.com/office/powerpoint/2010/main" val="2528503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522D7B-D645-144E-9304-C1BE2BC4C5D6}" type="datetimeFigureOut">
              <a:rPr lang="en-US" smtClean="0"/>
              <a:t>25/09/2014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BC5FB-28C0-0F42-A36E-2C674CEFBDE5}" type="slidenum">
              <a:rPr lang="en-US" smtClean="0"/>
              <a:t>‹#›</a:t>
            </a:fld>
            <a:endParaRPr lang="en-US"/>
          </a:p>
        </p:txBody>
      </p:sp>
    </p:spTree>
    <p:extLst>
      <p:ext uri="{BB962C8B-B14F-4D97-AF65-F5344CB8AC3E}">
        <p14:creationId xmlns:p14="http://schemas.microsoft.com/office/powerpoint/2010/main" val="3211165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F522D7B-D645-144E-9304-C1BE2BC4C5D6}" type="datetimeFigureOut">
              <a:rPr lang="en-US" smtClean="0"/>
              <a:t>25/09/2014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BC5FB-28C0-0F42-A36E-2C674CEFBDE5}" type="slidenum">
              <a:rPr lang="en-US" smtClean="0"/>
              <a:t>‹#›</a:t>
            </a:fld>
            <a:endParaRPr lang="en-US"/>
          </a:p>
        </p:txBody>
      </p:sp>
    </p:spTree>
    <p:extLst>
      <p:ext uri="{BB962C8B-B14F-4D97-AF65-F5344CB8AC3E}">
        <p14:creationId xmlns:p14="http://schemas.microsoft.com/office/powerpoint/2010/main" val="1307463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22D7B-D645-144E-9304-C1BE2BC4C5D6}" type="datetimeFigureOut">
              <a:rPr lang="en-US" smtClean="0"/>
              <a:t>25/09/2014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BC5FB-28C0-0F42-A36E-2C674CEFBDE5}" type="slidenum">
              <a:rPr lang="en-US" smtClean="0"/>
              <a:t>‹#›</a:t>
            </a:fld>
            <a:endParaRPr lang="en-US"/>
          </a:p>
        </p:txBody>
      </p:sp>
    </p:spTree>
    <p:extLst>
      <p:ext uri="{BB962C8B-B14F-4D97-AF65-F5344CB8AC3E}">
        <p14:creationId xmlns:p14="http://schemas.microsoft.com/office/powerpoint/2010/main" val="4154352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406302403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970529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654703"/>
          </a:xfrm>
          <a:prstGeom prst="rect">
            <a:avLst/>
          </a:prstGeom>
        </p:spPr>
      </p:pic>
    </p:spTree>
    <p:extLst>
      <p:ext uri="{BB962C8B-B14F-4D97-AF65-F5344CB8AC3E}">
        <p14:creationId xmlns:p14="http://schemas.microsoft.com/office/powerpoint/2010/main" val="1970529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 y="0"/>
            <a:ext cx="8909075" cy="6858000"/>
          </a:xfrm>
          <a:prstGeom prst="rect">
            <a:avLst/>
          </a:prstGeom>
        </p:spPr>
      </p:pic>
    </p:spTree>
    <p:extLst>
      <p:ext uri="{BB962C8B-B14F-4D97-AF65-F5344CB8AC3E}">
        <p14:creationId xmlns:p14="http://schemas.microsoft.com/office/powerpoint/2010/main" val="1970529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0241"/>
            <a:ext cx="9144000" cy="6609727"/>
          </a:xfrm>
          <a:prstGeom prst="rect">
            <a:avLst/>
          </a:prstGeom>
        </p:spPr>
      </p:pic>
    </p:spTree>
    <p:extLst>
      <p:ext uri="{BB962C8B-B14F-4D97-AF65-F5344CB8AC3E}">
        <p14:creationId xmlns:p14="http://schemas.microsoft.com/office/powerpoint/2010/main" val="33039276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7999"/>
          </a:xfrm>
          <a:prstGeom prst="rect">
            <a:avLst/>
          </a:prstGeom>
        </p:spPr>
      </p:pic>
    </p:spTree>
    <p:extLst>
      <p:ext uri="{BB962C8B-B14F-4D97-AF65-F5344CB8AC3E}">
        <p14:creationId xmlns:p14="http://schemas.microsoft.com/office/powerpoint/2010/main" val="1970529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970529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0500" y="0"/>
            <a:ext cx="8883500" cy="6647973"/>
          </a:xfrm>
          <a:prstGeom prst="rect">
            <a:avLst/>
          </a:prstGeom>
        </p:spPr>
        <p:txBody>
          <a:bodyPr wrap="square">
            <a:spAutoFit/>
          </a:bodyPr>
          <a:lstStyle/>
          <a:p>
            <a:pPr algn="ctr"/>
            <a:endParaRPr lang="en-GB" sz="2800" b="1" dirty="0" smtClean="0"/>
          </a:p>
          <a:p>
            <a:pPr algn="ctr"/>
            <a:r>
              <a:rPr lang="en-GB" sz="2800" b="1" dirty="0" smtClean="0"/>
              <a:t>Independent </a:t>
            </a:r>
            <a:r>
              <a:rPr lang="en-GB" sz="2800" b="1" dirty="0" smtClean="0"/>
              <a:t>Review of Metrics – timetable</a:t>
            </a:r>
            <a:endParaRPr lang="en-GB" sz="2800" dirty="0" smtClean="0"/>
          </a:p>
          <a:p>
            <a:pPr lvl="0"/>
            <a:endParaRPr lang="en-GB" dirty="0" smtClean="0"/>
          </a:p>
          <a:p>
            <a:pPr marL="342900" lvl="0" indent="-342900">
              <a:buFont typeface="Arial"/>
              <a:buChar char="•"/>
            </a:pPr>
            <a:r>
              <a:rPr lang="en-GB" sz="2200" dirty="0" smtClean="0"/>
              <a:t>7 Oct 14 - In metrics we trust? Workshop at </a:t>
            </a:r>
            <a:r>
              <a:rPr lang="en-GB" sz="2200" dirty="0" err="1" smtClean="0"/>
              <a:t>Uni</a:t>
            </a:r>
            <a:r>
              <a:rPr lang="en-GB" sz="2200" dirty="0" smtClean="0"/>
              <a:t> of Sussex</a:t>
            </a:r>
          </a:p>
          <a:p>
            <a:pPr marL="342900" lvl="0" indent="-342900">
              <a:buFont typeface="Arial"/>
              <a:buChar char="•"/>
            </a:pPr>
            <a:endParaRPr lang="en-GB" sz="2200" dirty="0"/>
          </a:p>
          <a:p>
            <a:pPr marL="342900" lvl="0" indent="-342900">
              <a:buFont typeface="Arial"/>
              <a:buChar char="•"/>
            </a:pPr>
            <a:r>
              <a:rPr lang="en-GB" sz="2200" dirty="0" smtClean="0"/>
              <a:t>28 Nov 14 - Focus groups with REF panel members</a:t>
            </a:r>
          </a:p>
          <a:p>
            <a:pPr marL="342900" lvl="0" indent="-342900">
              <a:buFont typeface="Arial"/>
              <a:buChar char="•"/>
            </a:pPr>
            <a:endParaRPr lang="en-GB" sz="2200" dirty="0"/>
          </a:p>
          <a:p>
            <a:pPr marL="342900" lvl="0" indent="-342900">
              <a:buFont typeface="Arial"/>
              <a:buChar char="•"/>
            </a:pPr>
            <a:r>
              <a:rPr lang="en-GB" sz="2200" dirty="0" smtClean="0"/>
              <a:t>2 Dec 14 - Metrics, equality &amp; diversity workshop at </a:t>
            </a:r>
            <a:r>
              <a:rPr lang="en-GB" sz="2200" dirty="0" err="1" smtClean="0"/>
              <a:t>Uni</a:t>
            </a:r>
            <a:r>
              <a:rPr lang="en-GB" sz="2200" dirty="0" smtClean="0"/>
              <a:t> of Sheffield</a:t>
            </a:r>
          </a:p>
          <a:p>
            <a:pPr lvl="0"/>
            <a:endParaRPr lang="en-GB" sz="2200" dirty="0"/>
          </a:p>
          <a:p>
            <a:pPr marL="342900" lvl="0" indent="-342900">
              <a:buFont typeface="Arial"/>
              <a:buChar char="•"/>
            </a:pPr>
            <a:r>
              <a:rPr lang="en-GB" sz="2200" dirty="0" smtClean="0"/>
              <a:t>18 Dec 14 – REF 2014 results published</a:t>
            </a:r>
          </a:p>
          <a:p>
            <a:pPr marL="342900" lvl="0" indent="-342900">
              <a:buFont typeface="Arial"/>
              <a:buChar char="•"/>
            </a:pPr>
            <a:endParaRPr lang="en-GB" sz="2200" dirty="0"/>
          </a:p>
          <a:p>
            <a:pPr marL="342900" lvl="0" indent="-342900">
              <a:buFont typeface="Arial"/>
              <a:buChar char="•"/>
            </a:pPr>
            <a:r>
              <a:rPr lang="en-GB" sz="2200" dirty="0" smtClean="0"/>
              <a:t>Jan/Feb15  – REF evaluations complete; drafting of metrics review report</a:t>
            </a:r>
          </a:p>
          <a:p>
            <a:pPr marL="342900" lvl="0" indent="-342900">
              <a:buFont typeface="Arial"/>
              <a:buChar char="•"/>
            </a:pPr>
            <a:endParaRPr lang="en-GB" sz="2200" dirty="0"/>
          </a:p>
          <a:p>
            <a:pPr marL="342900" lvl="0" indent="-342900">
              <a:buFont typeface="Arial"/>
              <a:buChar char="•"/>
            </a:pPr>
            <a:r>
              <a:rPr lang="en-GB" sz="2200" dirty="0" smtClean="0"/>
              <a:t>25 March 15 – HEFCE future of research assessment event; provisional review findings announced (ahead of election purdah period)</a:t>
            </a:r>
          </a:p>
          <a:p>
            <a:pPr marL="342900" lvl="0" indent="-342900">
              <a:buFont typeface="Arial"/>
              <a:buChar char="•"/>
            </a:pPr>
            <a:endParaRPr lang="en-GB" sz="2200" dirty="0"/>
          </a:p>
          <a:p>
            <a:pPr marL="342900" lvl="0" indent="-342900">
              <a:buFont typeface="Arial"/>
              <a:buChar char="•"/>
            </a:pPr>
            <a:r>
              <a:rPr lang="en-GB" sz="2200" dirty="0" smtClean="0"/>
              <a:t>June15  – Metrics review final report published (with recommendations against 3 time horizons?)</a:t>
            </a:r>
            <a:endParaRPr lang="en-GB" sz="2200" dirty="0"/>
          </a:p>
          <a:p>
            <a:pPr marL="342900" lvl="0" indent="-342900">
              <a:buFont typeface="Arial"/>
              <a:buChar char="•"/>
            </a:pPr>
            <a:endParaRPr lang="en-GB" sz="2200" dirty="0"/>
          </a:p>
        </p:txBody>
      </p:sp>
    </p:spTree>
    <p:extLst>
      <p:ext uri="{BB962C8B-B14F-4D97-AF65-F5344CB8AC3E}">
        <p14:creationId xmlns:p14="http://schemas.microsoft.com/office/powerpoint/2010/main" val="394376945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endParaRPr lang="en-US">
              <a:latin typeface="Frutiger 55 Roman" charset="0"/>
              <a:cs typeface="Arial" charset="0"/>
            </a:endParaRPr>
          </a:p>
        </p:txBody>
      </p:sp>
      <p:sp>
        <p:nvSpPr>
          <p:cNvPr id="7171" name="Rectangle 3"/>
          <p:cNvSpPr>
            <a:spLocks noGrp="1" noChangeArrowheads="1"/>
          </p:cNvSpPr>
          <p:nvPr>
            <p:ph type="body" idx="1"/>
          </p:nvPr>
        </p:nvSpPr>
        <p:spPr/>
        <p:txBody>
          <a:bodyPr/>
          <a:lstStyle/>
          <a:p>
            <a:pPr eaLnBrk="1" hangingPunct="1"/>
            <a:endParaRPr lang="en-US">
              <a:latin typeface="Frutiger 55 Roman" charset="0"/>
              <a:cs typeface="Arial" charset="0"/>
            </a:endParaRPr>
          </a:p>
        </p:txBody>
      </p:sp>
      <p:pic>
        <p:nvPicPr>
          <p:cNvPr id="7172" name="Picture 4" descr="consensuso"/>
          <p:cNvPicPr>
            <a:picLocks noChangeAspect="1" noChangeArrowheads="1"/>
          </p:cNvPicPr>
          <p:nvPr/>
        </p:nvPicPr>
        <p:blipFill>
          <a:blip r:embed="rId3">
            <a:extLst>
              <a:ext uri="{28A0092B-C50C-407E-A947-70E740481C1C}">
                <a14:useLocalDpi xmlns:a14="http://schemas.microsoft.com/office/drawing/2010/main" val="0"/>
              </a:ext>
            </a:extLst>
          </a:blip>
          <a:srcRect r="10986" b="10982"/>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850927" y="5710664"/>
            <a:ext cx="4103803" cy="954107"/>
          </a:xfrm>
          <a:prstGeom prst="rect">
            <a:avLst/>
          </a:prstGeom>
          <a:noFill/>
        </p:spPr>
        <p:txBody>
          <a:bodyPr wrap="square" rtlCol="0">
            <a:spAutoFit/>
          </a:bodyPr>
          <a:lstStyle/>
          <a:p>
            <a:r>
              <a:rPr lang="en-US" sz="2800" dirty="0" smtClean="0">
                <a:solidFill>
                  <a:schemeClr val="bg1"/>
                </a:solidFill>
              </a:rPr>
              <a:t>James Wilsdon, @SPRU @</a:t>
            </a:r>
            <a:r>
              <a:rPr lang="en-US" sz="2800" dirty="0" err="1" smtClean="0">
                <a:solidFill>
                  <a:schemeClr val="bg1"/>
                </a:solidFill>
              </a:rPr>
              <a:t>jameswilsdon</a:t>
            </a:r>
            <a:endParaRPr lang="en-US" sz="2800" dirty="0">
              <a:solidFill>
                <a:schemeClr val="bg1"/>
              </a:solidFill>
            </a:endParaRPr>
          </a:p>
        </p:txBody>
      </p:sp>
    </p:spTree>
    <p:extLst>
      <p:ext uri="{BB962C8B-B14F-4D97-AF65-F5344CB8AC3E}">
        <p14:creationId xmlns:p14="http://schemas.microsoft.com/office/powerpoint/2010/main" val="3780851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3999" cy="6858000"/>
          </a:xfrm>
          <a:prstGeom prst="rect">
            <a:avLst/>
          </a:prstGeom>
        </p:spPr>
      </p:pic>
      <p:sp>
        <p:nvSpPr>
          <p:cNvPr id="6" name="TextBox 5"/>
          <p:cNvSpPr txBox="1"/>
          <p:nvPr/>
        </p:nvSpPr>
        <p:spPr>
          <a:xfrm>
            <a:off x="5942684" y="338667"/>
            <a:ext cx="3201315" cy="8679297"/>
          </a:xfrm>
          <a:prstGeom prst="rect">
            <a:avLst/>
          </a:prstGeom>
          <a:noFill/>
        </p:spPr>
        <p:txBody>
          <a:bodyPr wrap="square" rtlCol="0">
            <a:spAutoFit/>
          </a:bodyPr>
          <a:lstStyle/>
          <a:p>
            <a:r>
              <a:rPr lang="en-US" sz="2000" i="1" dirty="0" smtClean="0">
                <a:solidFill>
                  <a:schemeClr val="bg1"/>
                </a:solidFill>
              </a:rPr>
              <a:t>“I can announce today that I have asked HEFCE to undertake a review of the role of metrics in research assessment and management. The review will consider the robustness of metrics across different disciplines and assess their potential contribution to the development of research excellence and impact…It will report in spring 2015”</a:t>
            </a:r>
          </a:p>
          <a:p>
            <a:endParaRPr lang="en-US" sz="2000" dirty="0" smtClean="0">
              <a:solidFill>
                <a:schemeClr val="bg1"/>
              </a:solidFill>
            </a:endParaRPr>
          </a:p>
          <a:p>
            <a:r>
              <a:rPr lang="en-US" sz="2000" dirty="0" smtClean="0">
                <a:solidFill>
                  <a:schemeClr val="bg1"/>
                </a:solidFill>
              </a:rPr>
              <a:t>David </a:t>
            </a:r>
            <a:r>
              <a:rPr lang="en-US" sz="2000" dirty="0" err="1" smtClean="0">
                <a:solidFill>
                  <a:schemeClr val="bg1"/>
                </a:solidFill>
              </a:rPr>
              <a:t>Willetts</a:t>
            </a:r>
            <a:r>
              <a:rPr lang="en-US" sz="2000" dirty="0" smtClean="0">
                <a:solidFill>
                  <a:schemeClr val="bg1"/>
                </a:solidFill>
              </a:rPr>
              <a:t>, Minister for Universities &amp; Science, Speech to UUK, 3 April 2014</a:t>
            </a:r>
          </a:p>
          <a:p>
            <a:endParaRPr lang="en-US" sz="2000"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endParaRPr lang="en-US" dirty="0" smtClean="0">
              <a:solidFill>
                <a:schemeClr val="bg1"/>
              </a:solidFill>
            </a:endParaRPr>
          </a:p>
          <a:p>
            <a:endParaRPr lang="en-US" dirty="0">
              <a:solidFill>
                <a:schemeClr val="bg1"/>
              </a:solidFill>
            </a:endParaRPr>
          </a:p>
          <a:p>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3303927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530462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27922"/>
            <a:ext cx="9144000" cy="6463309"/>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5" name="Rectangle 4"/>
          <p:cNvSpPr/>
          <p:nvPr/>
        </p:nvSpPr>
        <p:spPr>
          <a:xfrm>
            <a:off x="293064" y="117692"/>
            <a:ext cx="8580259" cy="6955750"/>
          </a:xfrm>
          <a:prstGeom prst="rect">
            <a:avLst/>
          </a:prstGeom>
        </p:spPr>
        <p:txBody>
          <a:bodyPr wrap="square">
            <a:spAutoFit/>
          </a:bodyPr>
          <a:lstStyle/>
          <a:p>
            <a:pPr algn="ctr"/>
            <a:r>
              <a:rPr lang="en-GB" sz="2800" b="1" dirty="0" smtClean="0"/>
              <a:t>Independent </a:t>
            </a:r>
            <a:r>
              <a:rPr lang="en-GB" sz="2800" b="1" dirty="0" smtClean="0"/>
              <a:t>Review of Metrics – Terms of Reference (1)</a:t>
            </a:r>
            <a:endParaRPr lang="en-GB" sz="2800" dirty="0"/>
          </a:p>
          <a:p>
            <a:endParaRPr lang="en-GB" dirty="0" smtClean="0"/>
          </a:p>
          <a:p>
            <a:r>
              <a:rPr lang="en-GB" sz="2000" dirty="0" smtClean="0"/>
              <a:t>The </a:t>
            </a:r>
            <a:r>
              <a:rPr lang="en-GB" sz="2000" dirty="0"/>
              <a:t>review will consider the role that metrics-based assessment could play in determining quality, impact and other key characteristics of research undertaken in the higher education sector. Issues to be investigated include</a:t>
            </a:r>
            <a:r>
              <a:rPr lang="en-GB" sz="2000" dirty="0" smtClean="0"/>
              <a:t>:</a:t>
            </a:r>
          </a:p>
          <a:p>
            <a:endParaRPr lang="en-GB" sz="2000" dirty="0"/>
          </a:p>
          <a:p>
            <a:pPr marL="285750" lvl="0" indent="-285750">
              <a:buFont typeface="Arial"/>
              <a:buChar char="•"/>
            </a:pPr>
            <a:r>
              <a:rPr lang="en-GB" sz="2000" dirty="0"/>
              <a:t>The relative merits of different metrics in assessing the academic qualities and diverse impacts of research.</a:t>
            </a:r>
            <a:r>
              <a:rPr lang="en-GB" sz="2000" baseline="30000" dirty="0"/>
              <a:t> </a:t>
            </a:r>
            <a:endParaRPr lang="en-GB" sz="2000" baseline="30000" dirty="0" smtClean="0"/>
          </a:p>
          <a:p>
            <a:pPr lvl="0"/>
            <a:endParaRPr lang="en-GB" sz="2000" dirty="0"/>
          </a:p>
          <a:p>
            <a:pPr marL="285750" lvl="0" indent="-285750">
              <a:buFont typeface="Arial"/>
              <a:buChar char="•"/>
            </a:pPr>
            <a:r>
              <a:rPr lang="en-GB" sz="2000" dirty="0"/>
              <a:t>The advantages and disadvantages of using metrics, compared with peer review, in creating an environment that enables </a:t>
            </a:r>
            <a:r>
              <a:rPr lang="en-GB" sz="2000" dirty="0"/>
              <a:t>&amp;</a:t>
            </a:r>
            <a:r>
              <a:rPr lang="en-GB" sz="2000" dirty="0" smtClean="0"/>
              <a:t> </a:t>
            </a:r>
            <a:r>
              <a:rPr lang="en-GB" sz="2000" dirty="0"/>
              <a:t>encourages excellent research </a:t>
            </a:r>
            <a:r>
              <a:rPr lang="en-GB" sz="2000" dirty="0"/>
              <a:t>&amp;</a:t>
            </a:r>
            <a:r>
              <a:rPr lang="en-GB" sz="2000" dirty="0" smtClean="0"/>
              <a:t> impact</a:t>
            </a:r>
            <a:r>
              <a:rPr lang="en-GB" sz="2000" dirty="0"/>
              <a:t>, including fostering inter</a:t>
            </a:r>
            <a:r>
              <a:rPr lang="en-GB" sz="2000" dirty="0" smtClean="0"/>
              <a:t>-/ </a:t>
            </a:r>
            <a:r>
              <a:rPr lang="en-GB" sz="2000" dirty="0"/>
              <a:t>multi-disciplinary research. </a:t>
            </a:r>
            <a:endParaRPr lang="en-GB" sz="2000" dirty="0" smtClean="0"/>
          </a:p>
          <a:p>
            <a:pPr lvl="0"/>
            <a:endParaRPr lang="en-GB" sz="2000" dirty="0"/>
          </a:p>
          <a:p>
            <a:pPr marL="285750" lvl="0" indent="-285750">
              <a:buFont typeface="Arial"/>
              <a:buChar char="•"/>
            </a:pPr>
            <a:r>
              <a:rPr lang="en-GB" sz="2000" dirty="0"/>
              <a:t>Consideration of how metric-based research assessment fits within the missions of universities and research institutes and the value that they place on research outputs in relation to the portfolio of other activities undertaken by their staff, including training and education</a:t>
            </a:r>
            <a:r>
              <a:rPr lang="en-GB" sz="2000" dirty="0" smtClean="0"/>
              <a:t>.</a:t>
            </a:r>
          </a:p>
          <a:p>
            <a:pPr marL="285750" lvl="0" indent="-285750">
              <a:buFont typeface="Arial"/>
              <a:buChar char="•"/>
            </a:pPr>
            <a:endParaRPr lang="en-GB" sz="2000" dirty="0" smtClean="0"/>
          </a:p>
          <a:p>
            <a:pPr marL="285750" indent="-285750">
              <a:buFont typeface="Arial"/>
              <a:buChar char="•"/>
            </a:pPr>
            <a:r>
              <a:rPr lang="en-GB" sz="2000" dirty="0"/>
              <a:t>The potential contribution of metrics to other aspects of research assessment, such as the matching of reviewers to proposals.</a:t>
            </a:r>
          </a:p>
          <a:p>
            <a:pPr marL="285750" lvl="0" indent="-285750">
              <a:buFont typeface="Arial"/>
              <a:buChar char="•"/>
            </a:pPr>
            <a:endParaRPr lang="en-GB" sz="2000" dirty="0" smtClean="0"/>
          </a:p>
          <a:p>
            <a:pPr lvl="0"/>
            <a:endParaRPr lang="en-GB" sz="2000" dirty="0"/>
          </a:p>
        </p:txBody>
      </p:sp>
    </p:spTree>
    <p:extLst>
      <p:ext uri="{BB962C8B-B14F-4D97-AF65-F5344CB8AC3E}">
        <p14:creationId xmlns:p14="http://schemas.microsoft.com/office/powerpoint/2010/main" val="33039276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9345" y="116183"/>
            <a:ext cx="8531416" cy="6463308"/>
          </a:xfrm>
          <a:prstGeom prst="rect">
            <a:avLst/>
          </a:prstGeom>
        </p:spPr>
        <p:txBody>
          <a:bodyPr wrap="square">
            <a:spAutoFit/>
          </a:bodyPr>
          <a:lstStyle/>
          <a:p>
            <a:pPr algn="ctr"/>
            <a:endParaRPr lang="en-GB" sz="2800" b="1" dirty="0" smtClean="0"/>
          </a:p>
          <a:p>
            <a:pPr algn="ctr"/>
            <a:r>
              <a:rPr lang="en-GB" sz="2800" b="1" dirty="0" smtClean="0"/>
              <a:t>Independent </a:t>
            </a:r>
            <a:r>
              <a:rPr lang="en-GB" sz="2800" b="1" dirty="0" smtClean="0"/>
              <a:t>Review of Metrics – Terms of Reference (2)</a:t>
            </a:r>
            <a:endParaRPr lang="en-GB" sz="2800" dirty="0" smtClean="0"/>
          </a:p>
          <a:p>
            <a:pPr lvl="0"/>
            <a:endParaRPr lang="en-GB" dirty="0"/>
          </a:p>
          <a:p>
            <a:pPr marL="285750" indent="-285750">
              <a:buFont typeface="Arial"/>
              <a:buChar char="•"/>
            </a:pPr>
            <a:r>
              <a:rPr lang="en-GB" sz="2000" dirty="0" smtClean="0"/>
              <a:t>The appropriate balance between peer review and metrics in research assessment, and the consequences for administrative burden and research cultures across different disciplines. </a:t>
            </a:r>
          </a:p>
          <a:p>
            <a:endParaRPr lang="en-GB" sz="2000" dirty="0" smtClean="0"/>
          </a:p>
          <a:p>
            <a:pPr marL="285750" lvl="0" indent="-285750">
              <a:buFont typeface="Arial"/>
              <a:buChar char="•"/>
            </a:pPr>
            <a:r>
              <a:rPr lang="en-GB" sz="2000" dirty="0" smtClean="0"/>
              <a:t>What is not, or cannot, be measured by quantitative metrics. </a:t>
            </a:r>
          </a:p>
          <a:p>
            <a:pPr lvl="0"/>
            <a:endParaRPr lang="en-GB" sz="2000" dirty="0" smtClean="0"/>
          </a:p>
          <a:p>
            <a:pPr marL="285750" lvl="0" indent="-285750">
              <a:buFont typeface="Arial"/>
              <a:buChar char="•"/>
            </a:pPr>
            <a:r>
              <a:rPr lang="en-GB" sz="2000" dirty="0" smtClean="0"/>
              <a:t>The differential impacts of metrics-based assessment on individual researchers, including consideration of the implications for early-career researchers, equality and diversity.</a:t>
            </a:r>
          </a:p>
          <a:p>
            <a:pPr lvl="0"/>
            <a:endParaRPr lang="en-GB" sz="2000" dirty="0" smtClean="0"/>
          </a:p>
          <a:p>
            <a:pPr marL="285750" lvl="0" indent="-285750">
              <a:buFont typeface="Arial"/>
              <a:buChar char="•"/>
            </a:pPr>
            <a:r>
              <a:rPr lang="en-GB" sz="2000" dirty="0" smtClean="0"/>
              <a:t>Ethical considerations and guidance on how to reduce the unintended effects and inappropriate use of metrics and university league-tables, including the impact of metrics-based assessment on research culture. </a:t>
            </a:r>
          </a:p>
          <a:p>
            <a:pPr lvl="0"/>
            <a:endParaRPr lang="en-GB" sz="2000" dirty="0" smtClean="0"/>
          </a:p>
          <a:p>
            <a:pPr marL="342900" lvl="0" indent="-342900">
              <a:buFont typeface="Arial"/>
              <a:buChar char="•"/>
            </a:pPr>
            <a:r>
              <a:rPr lang="en-GB" sz="2000" dirty="0" smtClean="0"/>
              <a:t>The extent to which metrics could be used by HEIs in their internal processes and by research funders in the assessment of research.</a:t>
            </a:r>
          </a:p>
          <a:p>
            <a:pPr marL="342900" lvl="0" indent="-342900">
              <a:buFont typeface="Arial"/>
              <a:buChar char="•"/>
            </a:pPr>
            <a:endParaRPr lang="en-GB" sz="2000" dirty="0" smtClean="0"/>
          </a:p>
        </p:txBody>
      </p:sp>
    </p:spTree>
    <p:extLst>
      <p:ext uri="{BB962C8B-B14F-4D97-AF65-F5344CB8AC3E}">
        <p14:creationId xmlns:p14="http://schemas.microsoft.com/office/powerpoint/2010/main" val="33039276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0752" y="455843"/>
            <a:ext cx="7896443" cy="3416320"/>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3" name="Rectangle 2"/>
          <p:cNvSpPr/>
          <p:nvPr/>
        </p:nvSpPr>
        <p:spPr>
          <a:xfrm>
            <a:off x="276783" y="0"/>
            <a:ext cx="8726791" cy="6771086"/>
          </a:xfrm>
          <a:prstGeom prst="rect">
            <a:avLst/>
          </a:prstGeom>
        </p:spPr>
        <p:txBody>
          <a:bodyPr wrap="square">
            <a:spAutoFit/>
          </a:bodyPr>
          <a:lstStyle/>
          <a:p>
            <a:endParaRPr lang="en-GB" sz="2800" b="1" dirty="0" smtClean="0"/>
          </a:p>
          <a:p>
            <a:r>
              <a:rPr lang="en-GB" sz="2800" b="1" dirty="0" smtClean="0"/>
              <a:t>Independent </a:t>
            </a:r>
            <a:r>
              <a:rPr lang="en-GB" sz="2800" b="1" dirty="0" smtClean="0"/>
              <a:t>Review of Metrics – Steering Group</a:t>
            </a:r>
            <a:endParaRPr lang="en-GB" sz="2800" dirty="0" smtClean="0"/>
          </a:p>
          <a:p>
            <a:endParaRPr lang="en-GB" dirty="0"/>
          </a:p>
          <a:p>
            <a:r>
              <a:rPr lang="en-GB" dirty="0" smtClean="0"/>
              <a:t>The </a:t>
            </a:r>
            <a:r>
              <a:rPr lang="en-GB" dirty="0"/>
              <a:t>review will be chaired by </a:t>
            </a:r>
            <a:r>
              <a:rPr lang="en-GB" b="1" dirty="0"/>
              <a:t>James Wilsdon</a:t>
            </a:r>
            <a:r>
              <a:rPr lang="en-GB" dirty="0"/>
              <a:t>, Professor of Science and Democracy at the Science Policy Research Unit (SPRU), University of Sussex. </a:t>
            </a:r>
            <a:r>
              <a:rPr lang="en-GB" dirty="0" smtClean="0"/>
              <a:t>He will </a:t>
            </a:r>
            <a:r>
              <a:rPr lang="en-GB" dirty="0"/>
              <a:t>be supported by an </a:t>
            </a:r>
            <a:r>
              <a:rPr lang="en-GB" b="1" dirty="0"/>
              <a:t>independent steering </a:t>
            </a:r>
            <a:r>
              <a:rPr lang="en-GB" b="1" dirty="0" smtClean="0"/>
              <a:t>group </a:t>
            </a:r>
            <a:r>
              <a:rPr lang="en-GB" dirty="0" smtClean="0"/>
              <a:t>and a secretariat from HEFCE’s Research Policy Team</a:t>
            </a:r>
            <a:r>
              <a:rPr lang="en-GB" dirty="0" smtClean="0"/>
              <a:t>:</a:t>
            </a:r>
          </a:p>
          <a:p>
            <a:endParaRPr lang="en-GB" dirty="0"/>
          </a:p>
          <a:p>
            <a:pPr lvl="0"/>
            <a:r>
              <a:rPr lang="en-GB" b="1" dirty="0"/>
              <a:t>Dr Liz Allen </a:t>
            </a:r>
            <a:r>
              <a:rPr lang="en-GB" dirty="0"/>
              <a:t>(Head of Evaluation, </a:t>
            </a:r>
            <a:r>
              <a:rPr lang="en-GB" dirty="0" err="1"/>
              <a:t>Wellcome</a:t>
            </a:r>
            <a:r>
              <a:rPr lang="en-GB" dirty="0"/>
              <a:t> Trust)</a:t>
            </a:r>
          </a:p>
          <a:p>
            <a:pPr lvl="0"/>
            <a:r>
              <a:rPr lang="en-GB" b="1" dirty="0"/>
              <a:t>Dr </a:t>
            </a:r>
            <a:r>
              <a:rPr lang="en-GB" b="1" dirty="0" err="1"/>
              <a:t>Eleonora</a:t>
            </a:r>
            <a:r>
              <a:rPr lang="en-GB" b="1" dirty="0"/>
              <a:t> </a:t>
            </a:r>
            <a:r>
              <a:rPr lang="en-GB" b="1" dirty="0" err="1"/>
              <a:t>Belfiore</a:t>
            </a:r>
            <a:r>
              <a:rPr lang="en-GB" b="1" dirty="0"/>
              <a:t> </a:t>
            </a:r>
            <a:r>
              <a:rPr lang="en-GB" dirty="0"/>
              <a:t>(Associate Professor of Cultural Policy, University of Warwick)</a:t>
            </a:r>
          </a:p>
          <a:p>
            <a:pPr lvl="0"/>
            <a:r>
              <a:rPr lang="en-GB" b="1" dirty="0"/>
              <a:t>Dr Philip Campbell </a:t>
            </a:r>
            <a:r>
              <a:rPr lang="en-GB" dirty="0"/>
              <a:t>(Editor-in-Chief, Nature)</a:t>
            </a:r>
          </a:p>
          <a:p>
            <a:pPr lvl="0"/>
            <a:r>
              <a:rPr lang="en-GB" b="1" dirty="0"/>
              <a:t>Professor Stephen Curry </a:t>
            </a:r>
            <a:r>
              <a:rPr lang="en-GB" dirty="0"/>
              <a:t>(Department of Life Sciences, Imperial College London)</a:t>
            </a:r>
          </a:p>
          <a:p>
            <a:pPr lvl="0"/>
            <a:r>
              <a:rPr lang="en-GB" b="1" dirty="0"/>
              <a:t>Dr Steven Hill </a:t>
            </a:r>
            <a:r>
              <a:rPr lang="en-GB" dirty="0"/>
              <a:t>(Head of Research Policy, HEFCE)</a:t>
            </a:r>
          </a:p>
          <a:p>
            <a:pPr lvl="0"/>
            <a:r>
              <a:rPr lang="en-GB" b="1" dirty="0"/>
              <a:t>Professor Richard Jones FRS </a:t>
            </a:r>
            <a:r>
              <a:rPr lang="en-GB" dirty="0"/>
              <a:t>(Pro-Vice-Chancellor for Research and Innovation, University of Sheffield) – representative of the Royal Society</a:t>
            </a:r>
          </a:p>
          <a:p>
            <a:pPr lvl="0"/>
            <a:r>
              <a:rPr lang="en-GB" b="1" dirty="0"/>
              <a:t>Professor Roger </a:t>
            </a:r>
            <a:r>
              <a:rPr lang="en-GB" b="1" dirty="0" err="1"/>
              <a:t>Kain</a:t>
            </a:r>
            <a:r>
              <a:rPr lang="en-GB" b="1" dirty="0"/>
              <a:t> FBA </a:t>
            </a:r>
            <a:r>
              <a:rPr lang="en-GB" dirty="0"/>
              <a:t>(Dean and Chief Executive, School of Advanced Study, University of London) – representative of the British Academy</a:t>
            </a:r>
          </a:p>
          <a:p>
            <a:pPr lvl="0"/>
            <a:r>
              <a:rPr lang="en-GB" b="1" dirty="0"/>
              <a:t>Dr Simon </a:t>
            </a:r>
            <a:r>
              <a:rPr lang="en-GB" b="1" dirty="0" err="1"/>
              <a:t>Kerridge</a:t>
            </a:r>
            <a:r>
              <a:rPr lang="en-GB" b="1" dirty="0"/>
              <a:t> </a:t>
            </a:r>
            <a:r>
              <a:rPr lang="en-GB" dirty="0"/>
              <a:t>(Director of Research Services, University of Kent) – representative of the Association of Research Managers and Administrators</a:t>
            </a:r>
          </a:p>
          <a:p>
            <a:pPr lvl="0"/>
            <a:r>
              <a:rPr lang="en-GB" b="1" dirty="0"/>
              <a:t>Professor Mike </a:t>
            </a:r>
            <a:r>
              <a:rPr lang="en-GB" b="1" dirty="0" err="1"/>
              <a:t>Thelwall</a:t>
            </a:r>
            <a:r>
              <a:rPr lang="en-GB" b="1" dirty="0"/>
              <a:t> </a:t>
            </a:r>
            <a:r>
              <a:rPr lang="en-GB" dirty="0"/>
              <a:t>(Statistical </a:t>
            </a:r>
            <a:r>
              <a:rPr lang="en-GB" dirty="0" err="1"/>
              <a:t>Cybermetrics</a:t>
            </a:r>
            <a:r>
              <a:rPr lang="en-GB" dirty="0"/>
              <a:t> Research Group, University of Wolverhampton)</a:t>
            </a:r>
          </a:p>
          <a:p>
            <a:pPr lvl="0"/>
            <a:r>
              <a:rPr lang="en-GB" b="1" dirty="0"/>
              <a:t>Jane </a:t>
            </a:r>
            <a:r>
              <a:rPr lang="en-GB" b="1" dirty="0" err="1"/>
              <a:t>Tinkler</a:t>
            </a:r>
            <a:r>
              <a:rPr lang="en-GB" b="1" dirty="0"/>
              <a:t> </a:t>
            </a:r>
            <a:r>
              <a:rPr lang="en-GB" dirty="0"/>
              <a:t>(London School of Economics and Political Science) </a:t>
            </a:r>
          </a:p>
          <a:p>
            <a:pPr lvl="0"/>
            <a:r>
              <a:rPr lang="en-GB" b="1" dirty="0"/>
              <a:t>Dr Ian </a:t>
            </a:r>
            <a:r>
              <a:rPr lang="en-GB" b="1" dirty="0" err="1"/>
              <a:t>Viney</a:t>
            </a:r>
            <a:r>
              <a:rPr lang="en-GB" b="1" dirty="0"/>
              <a:t> </a:t>
            </a:r>
            <a:r>
              <a:rPr lang="en-GB" dirty="0"/>
              <a:t>(Head of Evaluation, Medical Research Council) </a:t>
            </a:r>
            <a:endParaRPr lang="en-GB" dirty="0" smtClean="0"/>
          </a:p>
          <a:p>
            <a:pPr lvl="0"/>
            <a:r>
              <a:rPr lang="en-GB" b="1" dirty="0" smtClean="0"/>
              <a:t>Professor </a:t>
            </a:r>
            <a:r>
              <a:rPr lang="en-GB" b="1" dirty="0"/>
              <a:t>Paul </a:t>
            </a:r>
            <a:r>
              <a:rPr lang="en-GB" b="1" dirty="0" err="1"/>
              <a:t>Wouters</a:t>
            </a:r>
            <a:r>
              <a:rPr lang="en-GB" b="1" dirty="0"/>
              <a:t> </a:t>
            </a:r>
            <a:r>
              <a:rPr lang="en-GB" dirty="0"/>
              <a:t>(Centre for Science and Technology Studies, University of Leiden</a:t>
            </a:r>
            <a:r>
              <a:rPr lang="en-GB" dirty="0" smtClean="0"/>
              <a:t>)</a:t>
            </a:r>
            <a:endParaRPr lang="en-GB" dirty="0"/>
          </a:p>
        </p:txBody>
      </p:sp>
    </p:spTree>
    <p:extLst>
      <p:ext uri="{BB962C8B-B14F-4D97-AF65-F5344CB8AC3E}">
        <p14:creationId xmlns:p14="http://schemas.microsoft.com/office/powerpoint/2010/main" val="330392769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9362798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9081"/>
            <a:ext cx="9144000" cy="6365527"/>
          </a:xfrm>
          <a:prstGeom prst="rect">
            <a:avLst/>
          </a:prstGeom>
        </p:spPr>
      </p:pic>
    </p:spTree>
    <p:extLst>
      <p:ext uri="{BB962C8B-B14F-4D97-AF65-F5344CB8AC3E}">
        <p14:creationId xmlns:p14="http://schemas.microsoft.com/office/powerpoint/2010/main" val="1970529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3200"/>
            <a:ext cx="9144000" cy="6449105"/>
          </a:xfrm>
          <a:prstGeom prst="rect">
            <a:avLst/>
          </a:prstGeom>
        </p:spPr>
      </p:pic>
    </p:spTree>
    <p:extLst>
      <p:ext uri="{BB962C8B-B14F-4D97-AF65-F5344CB8AC3E}">
        <p14:creationId xmlns:p14="http://schemas.microsoft.com/office/powerpoint/2010/main" val="19705291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TotalTime>
  <Words>723</Words>
  <Application>Microsoft Macintosh PowerPoint</Application>
  <PresentationFormat>On-screen Show (4:3)</PresentationFormat>
  <Paragraphs>104</Paragraphs>
  <Slides>17</Slides>
  <Notes>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Wilsdon</dc:creator>
  <cp:lastModifiedBy>Natalia Madjarevic</cp:lastModifiedBy>
  <cp:revision>8</cp:revision>
  <dcterms:created xsi:type="dcterms:W3CDTF">2014-09-19T13:51:43Z</dcterms:created>
  <dcterms:modified xsi:type="dcterms:W3CDTF">2014-09-25T14:09:11Z</dcterms:modified>
</cp:coreProperties>
</file>